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74" r:id="rId13"/>
    <p:sldId id="27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 School</c:v>
                </c:pt>
              </c:strCache>
            </c:strRef>
          </c:tx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8.4</c:v>
                </c:pt>
                <c:pt idx="1">
                  <c:v>9.5</c:v>
                </c:pt>
                <c:pt idx="2">
                  <c:v>11.2</c:v>
                </c:pt>
                <c:pt idx="3">
                  <c:v>12</c:v>
                </c:pt>
                <c:pt idx="4">
                  <c:v>11.1</c:v>
                </c:pt>
                <c:pt idx="5">
                  <c:v>10.7</c:v>
                </c:pt>
                <c:pt idx="6">
                  <c:v>10.5</c:v>
                </c:pt>
                <c:pt idx="7">
                  <c:v>10.1</c:v>
                </c:pt>
                <c:pt idx="8">
                  <c:v>12.9</c:v>
                </c:pt>
                <c:pt idx="9">
                  <c:v>19.100000000000001</c:v>
                </c:pt>
                <c:pt idx="10">
                  <c:v>19.7</c:v>
                </c:pt>
                <c:pt idx="11">
                  <c:v>19.100000000000001</c:v>
                </c:pt>
                <c:pt idx="12">
                  <c:v>17.899999999999999</c:v>
                </c:pt>
                <c:pt idx="13">
                  <c:v>16.5</c:v>
                </c:pt>
                <c:pt idx="14">
                  <c:v>17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Bachleor's</c:v>
                </c:pt>
              </c:strCache>
            </c:strRef>
          </c:tx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4.3</c:v>
                </c:pt>
                <c:pt idx="1">
                  <c:v>5.7</c:v>
                </c:pt>
                <c:pt idx="2">
                  <c:v>5.8</c:v>
                </c:pt>
                <c:pt idx="3">
                  <c:v>6.1</c:v>
                </c:pt>
                <c:pt idx="4">
                  <c:v>5.6</c:v>
                </c:pt>
                <c:pt idx="5">
                  <c:v>5</c:v>
                </c:pt>
                <c:pt idx="6">
                  <c:v>5.0999999999999996</c:v>
                </c:pt>
                <c:pt idx="7">
                  <c:v>5.4</c:v>
                </c:pt>
                <c:pt idx="8">
                  <c:v>5.8</c:v>
                </c:pt>
                <c:pt idx="9">
                  <c:v>8.6999999999999993</c:v>
                </c:pt>
                <c:pt idx="10">
                  <c:v>11.2</c:v>
                </c:pt>
                <c:pt idx="11">
                  <c:v>8.8000000000000007</c:v>
                </c:pt>
                <c:pt idx="12">
                  <c:v>7.7</c:v>
                </c:pt>
                <c:pt idx="13">
                  <c:v>8</c:v>
                </c:pt>
                <c:pt idx="14">
                  <c:v>7.6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795456"/>
        <c:axId val="31846400"/>
      </c:lineChart>
      <c:catAx>
        <c:axId val="31795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1846400"/>
        <c:crosses val="autoZero"/>
        <c:auto val="1"/>
        <c:lblAlgn val="ctr"/>
        <c:lblOffset val="100"/>
        <c:noMultiLvlLbl val="0"/>
      </c:catAx>
      <c:valAx>
        <c:axId val="31846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17954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Bachelor's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1979</c:v>
                </c:pt>
                <c:pt idx="1">
                  <c:v>1986</c:v>
                </c:pt>
                <c:pt idx="2">
                  <c:v>1995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41989</c:v>
                </c:pt>
                <c:pt idx="1">
                  <c:v>44770</c:v>
                </c:pt>
                <c:pt idx="2">
                  <c:v>43663</c:v>
                </c:pt>
                <c:pt idx="3">
                  <c:v>45500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Associate's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1979</c:v>
                </c:pt>
                <c:pt idx="1">
                  <c:v>1986</c:v>
                </c:pt>
                <c:pt idx="2">
                  <c:v>1995</c:v>
                </c:pt>
                <c:pt idx="3">
                  <c:v>2013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36498</c:v>
                </c:pt>
                <c:pt idx="1">
                  <c:v>34595</c:v>
                </c:pt>
                <c:pt idx="2">
                  <c:v>32173</c:v>
                </c:pt>
                <c:pt idx="3">
                  <c:v>30000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 School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1979</c:v>
                </c:pt>
                <c:pt idx="1">
                  <c:v>1986</c:v>
                </c:pt>
                <c:pt idx="2">
                  <c:v>1995</c:v>
                </c:pt>
                <c:pt idx="3">
                  <c:v>2013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32299</c:v>
                </c:pt>
                <c:pt idx="1">
                  <c:v>30525</c:v>
                </c:pt>
                <c:pt idx="2">
                  <c:v>27883</c:v>
                </c:pt>
                <c:pt idx="3">
                  <c:v>28000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153600"/>
        <c:axId val="32155136"/>
      </c:lineChart>
      <c:catAx>
        <c:axId val="32153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2155136"/>
        <c:crosses val="autoZero"/>
        <c:auto val="1"/>
        <c:lblAlgn val="ctr"/>
        <c:lblOffset val="100"/>
        <c:noMultiLvlLbl val="0"/>
      </c:catAx>
      <c:valAx>
        <c:axId val="32155136"/>
        <c:scaling>
          <c:orientation val="minMax"/>
          <c:min val="2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21536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20-24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35.4</c:v>
                </c:pt>
                <c:pt idx="1">
                  <c:v>35.4</c:v>
                </c:pt>
                <c:pt idx="2">
                  <c:v>29</c:v>
                </c:pt>
                <c:pt idx="3">
                  <c:v>40.6</c:v>
                </c:pt>
                <c:pt idx="4">
                  <c:v>42.7</c:v>
                </c:pt>
                <c:pt idx="5">
                  <c:v>40.6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25-29</c:v>
                </c:pt>
              </c:strCache>
            </c:strRef>
          </c:tx>
          <c:cat>
            <c:numRef>
              <c:f>Sheet1!$A$2:$A$7</c:f>
              <c:numCache>
                <c:formatCode>General</c:formatCode>
                <c:ptCount val="6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28.1</c:v>
                </c:pt>
                <c:pt idx="1">
                  <c:v>29</c:v>
                </c:pt>
                <c:pt idx="2">
                  <c:v>24.7</c:v>
                </c:pt>
                <c:pt idx="3">
                  <c:v>32.6</c:v>
                </c:pt>
                <c:pt idx="4">
                  <c:v>33.6</c:v>
                </c:pt>
                <c:pt idx="5">
                  <c:v>33.799999999999997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226304"/>
        <c:axId val="32232192"/>
      </c:lineChart>
      <c:catAx>
        <c:axId val="32226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2232192"/>
        <c:crosses val="autoZero"/>
        <c:auto val="1"/>
        <c:lblAlgn val="ctr"/>
        <c:lblOffset val="100"/>
        <c:noMultiLvlLbl val="0"/>
      </c:catAx>
      <c:valAx>
        <c:axId val="32232192"/>
        <c:scaling>
          <c:orientation val="minMax"/>
          <c:min val="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22263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Bachelor Degrees</c:v>
                </c:pt>
                <c:pt idx="1">
                  <c:v>Openings requiring a bachelor's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12656800</c:v>
                </c:pt>
                <c:pt idx="1">
                  <c:v>8561400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291840"/>
        <c:axId val="32293632"/>
        <c:axId val="0"/>
      </c:bar3DChart>
      <c:catAx>
        <c:axId val="32291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2293632"/>
        <c:crosses val="autoZero"/>
        <c:auto val="1"/>
        <c:lblAlgn val="ctr"/>
        <c:lblOffset val="100"/>
        <c:noMultiLvlLbl val="0"/>
      </c:catAx>
      <c:valAx>
        <c:axId val="3229363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2291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Comp Sci Degrees</c:v>
                </c:pt>
                <c:pt idx="1">
                  <c:v>Openings in Comp Sci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316561.60000000003</c:v>
                </c:pt>
                <c:pt idx="1">
                  <c:v>1189100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299648"/>
        <c:axId val="31310208"/>
        <c:axId val="0"/>
      </c:bar3DChart>
      <c:catAx>
        <c:axId val="32299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1310208"/>
        <c:crosses val="autoZero"/>
        <c:auto val="1"/>
        <c:lblAlgn val="ctr"/>
        <c:lblOffset val="100"/>
        <c:noMultiLvlLbl val="0"/>
      </c:catAx>
      <c:valAx>
        <c:axId val="3131020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2299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Private 4-year Tuition &amp; Fees</c:v>
                </c:pt>
                <c:pt idx="1">
                  <c:v>Public  4-year Tuition &amp; Fees</c:v>
                </c:pt>
                <c:pt idx="2">
                  <c:v>Average Starting Salary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2.6</c:v>
                </c:pt>
                <c:pt idx="1">
                  <c:v>5.6</c:v>
                </c:pt>
                <c:pt idx="2">
                  <c:v>-0.6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196288"/>
        <c:axId val="35203712"/>
        <c:axId val="0"/>
      </c:bar3DChart>
      <c:catAx>
        <c:axId val="35196288"/>
        <c:scaling>
          <c:orientation val="minMax"/>
        </c:scaling>
        <c:delete val="0"/>
        <c:axPos val="b"/>
        <c:majorTickMark val="out"/>
        <c:minorTickMark val="none"/>
        <c:tickLblPos val="low"/>
        <c:crossAx val="35203712"/>
        <c:crosses val="autoZero"/>
        <c:auto val="1"/>
        <c:lblAlgn val="ctr"/>
        <c:lblOffset val="100"/>
        <c:noMultiLvlLbl val="0"/>
      </c:catAx>
      <c:valAx>
        <c:axId val="35203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196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Tuition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1979</c:v>
                </c:pt>
                <c:pt idx="1">
                  <c:v>1986</c:v>
                </c:pt>
                <c:pt idx="2">
                  <c:v>1995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6356</c:v>
                </c:pt>
                <c:pt idx="1">
                  <c:v>12732</c:v>
                </c:pt>
                <c:pt idx="2">
                  <c:v>26016</c:v>
                </c:pt>
                <c:pt idx="3">
                  <c:v>71960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Income</c:v>
                </c:pt>
              </c:strCache>
            </c:strRef>
          </c:tx>
          <c:cat>
            <c:numRef>
              <c:f>Sheet1!$A$2:$A$5</c:f>
              <c:numCache>
                <c:formatCode>General</c:formatCode>
                <c:ptCount val="4"/>
                <c:pt idx="0">
                  <c:v>1979</c:v>
                </c:pt>
                <c:pt idx="1">
                  <c:v>1986</c:v>
                </c:pt>
                <c:pt idx="2">
                  <c:v>1995</c:v>
                </c:pt>
                <c:pt idx="3">
                  <c:v>2013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41989</c:v>
                </c:pt>
                <c:pt idx="1">
                  <c:v>44770</c:v>
                </c:pt>
                <c:pt idx="2">
                  <c:v>43663</c:v>
                </c:pt>
                <c:pt idx="3">
                  <c:v>45500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01312"/>
        <c:axId val="36738944"/>
      </c:lineChart>
      <c:catAx>
        <c:axId val="36701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6738944"/>
        <c:crosses val="autoZero"/>
        <c:auto val="1"/>
        <c:lblAlgn val="ctr"/>
        <c:lblOffset val="100"/>
        <c:noMultiLvlLbl val="0"/>
      </c:catAx>
      <c:valAx>
        <c:axId val="36738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67013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E916A-C46D-4094-9DC1-A0EC97615CE9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DDF09-1E05-40EB-A32A-4B5A5157B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54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C9340-F30A-4ED9-B36D-E7903402B6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7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E45F005-0B7D-4700-9A6F-1B720C974791}" type="datetime1">
              <a:rPr lang="en-US" smtClean="0"/>
              <a:t>11/6/2014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D19774-60F6-441C-A288-59E578F1931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National Association of Colleges &amp; Employers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F5C4-24FA-4AF7-ADD0-6EF1525A7FD4}" type="datetime1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Association of Colleges &amp; Employers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9774-60F6-441C-A288-59E578F19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3D75-6D5B-4530-BF93-4E91486B27C3}" type="datetime1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Association of Colleges &amp; Employers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1D19774-60F6-441C-A288-59E578F19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97663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 algn="r"/>
            <a:r>
              <a:rPr lang="en-US" smtClean="0"/>
              <a:t>National Association of Colleges &amp; Employers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828800"/>
            <a:ext cx="7696200" cy="685800"/>
          </a:xfrm>
          <a:prstGeom prst="rect">
            <a:avLst/>
          </a:prstGeom>
        </p:spPr>
        <p:txBody>
          <a:bodyPr/>
          <a:lstStyle>
            <a:lvl1pPr algn="l">
              <a:defRPr sz="2400" b="1"/>
            </a:lvl1pPr>
          </a:lstStyle>
          <a:p>
            <a:r>
              <a:rPr lang="en-US" dirty="0" smtClean="0"/>
              <a:t>Click to edit Header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 hasCustomPrompt="1"/>
          </p:nvPr>
        </p:nvSpPr>
        <p:spPr>
          <a:xfrm>
            <a:off x="914400" y="2667000"/>
            <a:ext cx="76962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 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138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15C0-BA28-4295-B2F2-F774BECEFFA7}" type="datetime1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Association of Colleges &amp; Employers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9774-60F6-441C-A288-59E578F193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EE5B4-6DBC-4786-8B06-6C68801BBB43}" type="datetime1">
              <a:rPr lang="en-US" smtClean="0"/>
              <a:t>11/6/2014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1D19774-60F6-441C-A288-59E578F1931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National Association of Colleges &amp; Employers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C3F0-8097-4B2A-89C8-E5A2EEC031D8}" type="datetime1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Association of Colleges &amp; Employers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9774-60F6-441C-A288-59E578F193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ADE5-EBF1-4BF4-96F0-91B11DBED6F5}" type="datetime1">
              <a:rPr lang="en-US" smtClean="0"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Association of Colleges &amp; Employers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9774-60F6-441C-A288-59E578F193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888B-E474-4FCB-8F5B-0F4B01D36A76}" type="datetime1">
              <a:rPr lang="en-US" smtClean="0"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Association of Colleges &amp; Employers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9774-60F6-441C-A288-59E578F1931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F17D-1FEA-49BD-920A-AE956D54B8AD}" type="datetime1">
              <a:rPr lang="en-US" smtClean="0"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Association of Colleges &amp; Employers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9774-60F6-441C-A288-59E578F19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6BD8-7341-4D79-80E0-D2355B04B0E0}" type="datetime1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Association of Colleges &amp; Employers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D19774-60F6-441C-A288-59E578F1931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F5C6-6533-4685-82E5-46A51B275E1C}" type="datetime1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National Association of Colleges &amp; Employers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19774-60F6-441C-A288-59E578F193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12CA57D-AC9D-4D09-A36A-FDE810E6D214}" type="datetime1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National Association of Colleges &amp; Employers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1D19774-60F6-441C-A288-59E578F193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eweb.org/" TargetMode="External"/><Relationship Id="rId2" Type="http://schemas.openxmlformats.org/officeDocument/2006/relationships/hyperlink" Target="mailto:ekoc@naceweb.or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system.edu/seekut/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Metropolitan New York College Career Planning Officer's Association</a:t>
            </a:r>
          </a:p>
          <a:p>
            <a:r>
              <a:rPr lang="en-US" dirty="0" smtClean="0"/>
              <a:t>New York Institute of Technology</a:t>
            </a:r>
          </a:p>
          <a:p>
            <a:r>
              <a:rPr lang="en-US" dirty="0" smtClean="0"/>
              <a:t>November 7, 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Pressure for Outcomes Assessment and NACE First Destination Surveys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88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30936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Underemployment Trends</a:t>
            </a:r>
            <a:br>
              <a:rPr lang="en-US" dirty="0" smtClean="0"/>
            </a:br>
            <a:r>
              <a:rPr lang="en-US" dirty="0" smtClean="0"/>
              <a:t>Young College Graduates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1092" y="6386899"/>
            <a:ext cx="6333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NACE Journal, “Post-Recession Employment for Young College Graduates,” April 2014</a:t>
            </a:r>
          </a:p>
        </p:txBody>
      </p:sp>
    </p:spTree>
    <p:extLst>
      <p:ext uri="{BB962C8B-B14F-4D97-AF65-F5344CB8AC3E}">
        <p14:creationId xmlns:p14="http://schemas.microsoft.com/office/powerpoint/2010/main" val="267290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4114800" cy="44504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dirty="0" smtClean="0"/>
              <a:t>2000</a:t>
            </a:r>
          </a:p>
          <a:p>
            <a:pPr lvl="1"/>
            <a:r>
              <a:rPr lang="en-US" sz="2000" dirty="0" smtClean="0"/>
              <a:t>Primary School Teacher</a:t>
            </a:r>
          </a:p>
          <a:p>
            <a:pPr lvl="1"/>
            <a:r>
              <a:rPr lang="en-US" sz="2000" dirty="0" smtClean="0"/>
              <a:t>Salesperson</a:t>
            </a:r>
          </a:p>
          <a:p>
            <a:pPr lvl="1"/>
            <a:r>
              <a:rPr lang="en-US" sz="2000" dirty="0" smtClean="0"/>
              <a:t>Manager/Administrator</a:t>
            </a:r>
          </a:p>
          <a:p>
            <a:pPr lvl="1"/>
            <a:r>
              <a:rPr lang="en-US" sz="2000" dirty="0" smtClean="0"/>
              <a:t>Accountant</a:t>
            </a:r>
          </a:p>
          <a:p>
            <a:pPr lvl="1"/>
            <a:r>
              <a:rPr lang="en-US" sz="2000" dirty="0" smtClean="0"/>
              <a:t>Computer Systems Analyst</a:t>
            </a:r>
          </a:p>
          <a:p>
            <a:pPr lvl="1"/>
            <a:r>
              <a:rPr lang="en-US" sz="2000" dirty="0" smtClean="0"/>
              <a:t>Secondary School Teacher</a:t>
            </a:r>
          </a:p>
          <a:p>
            <a:pPr lvl="1"/>
            <a:r>
              <a:rPr lang="en-US" sz="2000" dirty="0" smtClean="0"/>
              <a:t>Sales Supervisor</a:t>
            </a:r>
          </a:p>
          <a:p>
            <a:pPr lvl="1"/>
            <a:r>
              <a:rPr lang="en-US" sz="2000" dirty="0" smtClean="0"/>
              <a:t>Social Worker</a:t>
            </a:r>
          </a:p>
          <a:p>
            <a:pPr lvl="1"/>
            <a:r>
              <a:rPr lang="en-US" sz="2000" dirty="0" smtClean="0"/>
              <a:t>Subject Teacher</a:t>
            </a:r>
          </a:p>
          <a:p>
            <a:pPr lvl="1"/>
            <a:r>
              <a:rPr lang="en-US" sz="2000" dirty="0" smtClean="0"/>
              <a:t>Registered Nurse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14800" cy="47828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dirty="0" smtClean="0"/>
              <a:t>2012</a:t>
            </a:r>
          </a:p>
          <a:p>
            <a:pPr lvl="1"/>
            <a:r>
              <a:rPr lang="en-US" sz="2000" dirty="0" smtClean="0"/>
              <a:t>Retail Sales Clerk</a:t>
            </a:r>
          </a:p>
          <a:p>
            <a:pPr lvl="1"/>
            <a:r>
              <a:rPr lang="en-US" sz="2000" dirty="0" smtClean="0"/>
              <a:t>Primary School Teacher</a:t>
            </a:r>
          </a:p>
          <a:p>
            <a:pPr lvl="1"/>
            <a:r>
              <a:rPr lang="en-US" sz="2000" dirty="0" smtClean="0"/>
              <a:t>Registered Nurse</a:t>
            </a:r>
          </a:p>
          <a:p>
            <a:pPr lvl="1"/>
            <a:r>
              <a:rPr lang="en-US" sz="2000" dirty="0" smtClean="0"/>
              <a:t>Subject Teacher</a:t>
            </a:r>
          </a:p>
          <a:p>
            <a:pPr lvl="1"/>
            <a:r>
              <a:rPr lang="en-US" sz="2000" dirty="0" smtClean="0"/>
              <a:t>Manager/Administrator</a:t>
            </a:r>
          </a:p>
          <a:p>
            <a:pPr lvl="1"/>
            <a:r>
              <a:rPr lang="en-US" sz="2000" dirty="0" smtClean="0"/>
              <a:t>Waiter/Waitress</a:t>
            </a:r>
          </a:p>
          <a:p>
            <a:pPr lvl="1"/>
            <a:r>
              <a:rPr lang="en-US" sz="2000" dirty="0" smtClean="0"/>
              <a:t>Teacher (misc.)</a:t>
            </a:r>
          </a:p>
          <a:p>
            <a:pPr lvl="1"/>
            <a:r>
              <a:rPr lang="en-US" sz="2000" dirty="0" smtClean="0"/>
              <a:t>Computer Software Developer</a:t>
            </a:r>
          </a:p>
          <a:p>
            <a:pPr lvl="1"/>
            <a:r>
              <a:rPr lang="en-US" sz="2000" dirty="0" smtClean="0"/>
              <a:t>Secretary</a:t>
            </a:r>
          </a:p>
          <a:p>
            <a:pPr lvl="1"/>
            <a:r>
              <a:rPr lang="en-US" sz="2000" dirty="0" smtClean="0"/>
              <a:t>Salesperson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Jobs for Young Graduates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01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43773163"/>
              </p:ext>
            </p:extLst>
          </p:nvPr>
        </p:nvGraphicFramePr>
        <p:xfrm>
          <a:off x="381000" y="1600200"/>
          <a:ext cx="4114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79371601"/>
              </p:ext>
            </p:extLst>
          </p:nvPr>
        </p:nvGraphicFramePr>
        <p:xfrm>
          <a:off x="4648200" y="1447800"/>
          <a:ext cx="4114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>
            <a:normAutofit/>
          </a:bodyPr>
          <a:lstStyle/>
          <a:p>
            <a:r>
              <a:rPr lang="en-US" dirty="0" smtClean="0"/>
              <a:t>Job Openings vs. Graduates 2010 -2020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1069" y="6430833"/>
            <a:ext cx="5262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Sources: National Center for Education Statistics &amp; Bureau of Labor Statistics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1684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3564765"/>
              </p:ext>
            </p:extLst>
          </p:nvPr>
        </p:nvGraphicFramePr>
        <p:xfrm>
          <a:off x="381000" y="1676400"/>
          <a:ext cx="8382000" cy="4073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>
            <a:normAutofit/>
          </a:bodyPr>
          <a:lstStyle/>
          <a:p>
            <a:r>
              <a:rPr lang="en-US" dirty="0" smtClean="0"/>
              <a:t>Average Annual Change: Tuition vs. Starting Salary – 2001-2011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6382342"/>
            <a:ext cx="3392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Sources: College Board and NACE Salary Surveys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4904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319413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Four-Year Average Tuition vs. Annual Income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6382342"/>
            <a:ext cx="4684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Sources: Pew Research, College Board, and CPI for 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27900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Supports development of outcomes measures </a:t>
            </a:r>
          </a:p>
          <a:p>
            <a:pPr marL="45720" indent="0">
              <a:buNone/>
            </a:pPr>
            <a:endParaRPr lang="en-US" sz="2800" dirty="0" smtClean="0"/>
          </a:p>
          <a:p>
            <a:r>
              <a:rPr lang="en-US" sz="2800" dirty="0" smtClean="0"/>
              <a:t>Outcomes should be broadly defined:</a:t>
            </a:r>
          </a:p>
          <a:p>
            <a:pPr lvl="1"/>
            <a:r>
              <a:rPr lang="en-US" sz="2400" dirty="0" smtClean="0"/>
              <a:t>Employment</a:t>
            </a:r>
          </a:p>
          <a:p>
            <a:pPr lvl="1"/>
            <a:r>
              <a:rPr lang="en-US" sz="2400" dirty="0" smtClean="0"/>
              <a:t>Year of service programs</a:t>
            </a:r>
          </a:p>
          <a:p>
            <a:pPr lvl="1"/>
            <a:r>
              <a:rPr lang="en-US" sz="2400" dirty="0" smtClean="0"/>
              <a:t>Volunteer opportunities</a:t>
            </a:r>
          </a:p>
          <a:p>
            <a:pPr lvl="1"/>
            <a:r>
              <a:rPr lang="en-US" sz="2400" dirty="0" smtClean="0"/>
              <a:t>Further academic study</a:t>
            </a:r>
          </a:p>
          <a:p>
            <a:pPr lvl="1"/>
            <a:r>
              <a:rPr lang="en-US" sz="2400" dirty="0" smtClean="0"/>
              <a:t>Military service, etc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NACE Position on Reporting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2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Data collection should be controlled by the school and be minimally invasive to the individual student</a:t>
            </a:r>
          </a:p>
          <a:p>
            <a:pPr marL="45720" indent="0">
              <a:buNone/>
            </a:pPr>
            <a:endParaRPr lang="en-US" sz="2800" dirty="0" smtClean="0"/>
          </a:p>
          <a:p>
            <a:r>
              <a:rPr lang="en-US" sz="2800" dirty="0" smtClean="0"/>
              <a:t>Data collection and reporting procedures should be standardized allowing for adequate consumer comparisons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NACE Position Statement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46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i="1" dirty="0" smtClean="0"/>
              <a:t>Initial</a:t>
            </a:r>
            <a:r>
              <a:rPr lang="en-US" dirty="0" smtClean="0"/>
              <a:t> set of </a:t>
            </a:r>
            <a:r>
              <a:rPr lang="en-US" b="1" i="1" dirty="0" smtClean="0"/>
              <a:t>evolving</a:t>
            </a:r>
            <a:r>
              <a:rPr lang="en-US" dirty="0" smtClean="0"/>
              <a:t> standards</a:t>
            </a:r>
          </a:p>
          <a:p>
            <a:pPr marL="457200" indent="-457200">
              <a:buFont typeface="+mj-lt"/>
              <a:buAutoNum type="arabicPeriod"/>
            </a:pPr>
            <a:endParaRPr lang="en-US" b="1" i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i="1" dirty="0" smtClean="0"/>
              <a:t>Leverage the collective power </a:t>
            </a:r>
            <a:r>
              <a:rPr lang="en-US" dirty="0" smtClean="0"/>
              <a:t>of data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i="1" dirty="0" smtClean="0"/>
              <a:t>Undergraduate</a:t>
            </a:r>
            <a:r>
              <a:rPr lang="en-US" dirty="0" smtClean="0"/>
              <a:t> outcomes of </a:t>
            </a:r>
            <a:r>
              <a:rPr lang="en-US" b="1" i="1" dirty="0" smtClean="0"/>
              <a:t>primary</a:t>
            </a:r>
            <a:r>
              <a:rPr lang="en-US" dirty="0" smtClean="0"/>
              <a:t> initial concern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i="1" dirty="0" smtClean="0"/>
              <a:t>Focus</a:t>
            </a:r>
            <a:r>
              <a:rPr lang="en-US" dirty="0" smtClean="0"/>
              <a:t> on the </a:t>
            </a:r>
            <a:r>
              <a:rPr lang="en-US" b="1" i="1" dirty="0" smtClean="0"/>
              <a:t>basic core data </a:t>
            </a:r>
            <a:r>
              <a:rPr lang="en-US" dirty="0" smtClean="0"/>
              <a:t>requirements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i="1" dirty="0" smtClean="0"/>
              <a:t>Flexibility</a:t>
            </a:r>
            <a:r>
              <a:rPr lang="en-US" dirty="0" smtClean="0"/>
              <a:t> in </a:t>
            </a:r>
            <a:r>
              <a:rPr lang="en-US" b="1" i="1" dirty="0" smtClean="0"/>
              <a:t>supplemental</a:t>
            </a:r>
            <a:r>
              <a:rPr lang="en-US" dirty="0" smtClean="0"/>
              <a:t> analysis and reliance on </a:t>
            </a:r>
            <a:r>
              <a:rPr lang="en-US" b="1" i="1" dirty="0" smtClean="0"/>
              <a:t>professional judgment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NACE Standards: Five Key Principles and Assumptions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1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b="1" i="1" dirty="0" smtClean="0"/>
              <a:t>“Knowledge rate” </a:t>
            </a:r>
            <a:r>
              <a:rPr lang="en-US" dirty="0" smtClean="0"/>
              <a:t>in lieu of </a:t>
            </a:r>
            <a:r>
              <a:rPr lang="en-US" b="1" i="1" dirty="0" smtClean="0"/>
              <a:t>“survey response rate” 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b="1" i="1" dirty="0" smtClean="0"/>
              <a:t>“Career outcome rate”</a:t>
            </a:r>
            <a:r>
              <a:rPr lang="en-US" dirty="0" smtClean="0"/>
              <a:t> in lieu of </a:t>
            </a:r>
            <a:r>
              <a:rPr lang="en-US" b="1" i="1" dirty="0" smtClean="0"/>
              <a:t>“placement rate”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Defining the graduating class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The nature of “employment” and use of sub-categories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Summary data sharing with NACE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Aggregate data analysis and reporting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NACE Standards: Important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82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Early adopters implement the standards for the Class of 2014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Best practice sharing opportunities – Early Adopter Discussion Forum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Early adopters report aggregate results to NACE beginning in January 2015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NACE will issue summary report for Class of 2014 (June 2015)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Expectation for wide-ranging adoption for Class of </a:t>
            </a:r>
            <a:br>
              <a:rPr lang="en-US" dirty="0" smtClean="0"/>
            </a:br>
            <a:r>
              <a:rPr lang="en-US" dirty="0" smtClean="0"/>
              <a:t>2015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NACE will continue to collect feedback and suggestions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NACE will continue to expand and revise the standards going forward.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NACE Standards: 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9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Government – very active in recent years seeking accountability from higher education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Accessibility 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Outcomes, particularly employment outcomes</a:t>
            </a:r>
          </a:p>
          <a:p>
            <a:r>
              <a:rPr lang="en-US" sz="2800" dirty="0" smtClean="0"/>
              <a:t>Why? Job market trends for new college graduates</a:t>
            </a:r>
          </a:p>
          <a:p>
            <a:r>
              <a:rPr lang="en-US" sz="2800" dirty="0" smtClean="0"/>
              <a:t>NACE Actions – First Destination Survey Initiative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9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96200" cy="6858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NACE First Destination Task Force Members</a:t>
            </a:r>
            <a:endParaRPr lang="en-US" sz="3200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432758" y="1828800"/>
            <a:ext cx="7873042" cy="5105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Emanuel </a:t>
            </a:r>
            <a:r>
              <a:rPr lang="en-US" sz="1400" dirty="0" err="1" smtClean="0"/>
              <a:t>Contomanolis</a:t>
            </a:r>
            <a:r>
              <a:rPr lang="en-US" sz="1400" dirty="0" smtClean="0"/>
              <a:t>, Rochester Institute of Technology, Chair</a:t>
            </a:r>
          </a:p>
          <a:p>
            <a:r>
              <a:rPr lang="en-US" sz="1400" dirty="0" smtClean="0"/>
              <a:t>Norma Guerra </a:t>
            </a:r>
            <a:r>
              <a:rPr lang="en-US" sz="1400" dirty="0" err="1" smtClean="0"/>
              <a:t>Gaier</a:t>
            </a:r>
            <a:r>
              <a:rPr lang="en-US" sz="1400" dirty="0" smtClean="0"/>
              <a:t>, Texas State University – San Marcos, Board Liaison</a:t>
            </a:r>
          </a:p>
          <a:p>
            <a:endParaRPr lang="en-US" sz="1400" dirty="0" smtClean="0"/>
          </a:p>
          <a:p>
            <a:r>
              <a:rPr lang="en-US" sz="1400" dirty="0" smtClean="0"/>
              <a:t>Margaret </a:t>
            </a:r>
            <a:r>
              <a:rPr lang="en-US" sz="1400" dirty="0" err="1" smtClean="0"/>
              <a:t>Bogenschutz</a:t>
            </a:r>
            <a:r>
              <a:rPr lang="en-US" sz="1400" dirty="0" smtClean="0"/>
              <a:t>, Fisher School of Business – </a:t>
            </a:r>
            <a:br>
              <a:rPr lang="en-US" sz="1400" dirty="0" smtClean="0"/>
            </a:br>
            <a:r>
              <a:rPr lang="en-US" sz="1400" dirty="0" smtClean="0"/>
              <a:t>Ohio State </a:t>
            </a:r>
          </a:p>
          <a:p>
            <a:r>
              <a:rPr lang="en-US" sz="1400" dirty="0" smtClean="0"/>
              <a:t>Ryan </a:t>
            </a:r>
            <a:r>
              <a:rPr lang="en-US" sz="1400" dirty="0" err="1" smtClean="0"/>
              <a:t>Brechbill</a:t>
            </a:r>
            <a:r>
              <a:rPr lang="en-US" sz="1400" dirty="0" smtClean="0"/>
              <a:t>, Otterbein University		  </a:t>
            </a:r>
          </a:p>
          <a:p>
            <a:r>
              <a:rPr lang="en-US" sz="1400" dirty="0" smtClean="0"/>
              <a:t>John </a:t>
            </a:r>
            <a:r>
              <a:rPr lang="en-US" sz="1400" dirty="0" err="1" smtClean="0"/>
              <a:t>Carvana</a:t>
            </a:r>
            <a:r>
              <a:rPr lang="en-US" sz="1400" dirty="0" smtClean="0"/>
              <a:t>, Drexel University - Sacramento		  </a:t>
            </a:r>
          </a:p>
          <a:p>
            <a:r>
              <a:rPr lang="en-US" sz="1400" dirty="0" smtClean="0"/>
              <a:t>Sheila Curran, Curran Career Consulting		</a:t>
            </a:r>
          </a:p>
          <a:p>
            <a:r>
              <a:rPr lang="en-US" sz="1400" dirty="0" smtClean="0"/>
              <a:t>Amanda Devereux, University of Oregon		</a:t>
            </a:r>
          </a:p>
          <a:p>
            <a:r>
              <a:rPr lang="en-US" sz="1400" dirty="0" smtClean="0"/>
              <a:t>Jason Eckert, University of Dayton		</a:t>
            </a:r>
          </a:p>
          <a:p>
            <a:r>
              <a:rPr lang="en-US" sz="1400" dirty="0" smtClean="0"/>
              <a:t>Elizabeth Gill, Yale University- Jackson Institute	</a:t>
            </a:r>
          </a:p>
          <a:p>
            <a:r>
              <a:rPr lang="en-US" sz="1400" dirty="0" smtClean="0"/>
              <a:t>Thomas </a:t>
            </a:r>
            <a:r>
              <a:rPr lang="en-US" sz="1400" dirty="0" err="1" smtClean="0"/>
              <a:t>Halasz</a:t>
            </a:r>
            <a:r>
              <a:rPr lang="en-US" sz="1400" dirty="0" smtClean="0"/>
              <a:t>, University of South Carolina – Columbia</a:t>
            </a:r>
          </a:p>
          <a:p>
            <a:r>
              <a:rPr lang="en-US" sz="1400" dirty="0"/>
              <a:t>Karen </a:t>
            </a:r>
            <a:r>
              <a:rPr lang="en-US" sz="1400" dirty="0" err="1"/>
              <a:t>Landolt</a:t>
            </a:r>
            <a:r>
              <a:rPr lang="en-US" sz="1400" dirty="0"/>
              <a:t>, University of Texas at Austin –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Natural </a:t>
            </a:r>
            <a:r>
              <a:rPr lang="en-US" sz="1400" dirty="0"/>
              <a:t>Sciences </a:t>
            </a:r>
            <a:r>
              <a:rPr lang="en-US" sz="1400" dirty="0" smtClean="0"/>
              <a:t>	</a:t>
            </a:r>
          </a:p>
          <a:p>
            <a:endParaRPr lang="en-US" sz="1400" dirty="0" smtClean="0"/>
          </a:p>
          <a:p>
            <a:pPr algn="ctr"/>
            <a:endParaRPr lang="en-US" sz="1400" b="1" dirty="0" smtClean="0"/>
          </a:p>
          <a:p>
            <a:pPr algn="ctr"/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5033261" y="2438400"/>
            <a:ext cx="3729739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spcBef>
                <a:spcPts val="336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Heather </a:t>
            </a:r>
            <a:r>
              <a:rPr lang="en-US" sz="1400" dirty="0" err="1"/>
              <a:t>Maietta</a:t>
            </a:r>
            <a:r>
              <a:rPr lang="en-US" sz="1400" dirty="0"/>
              <a:t>, Merrimack </a:t>
            </a:r>
            <a:r>
              <a:rPr lang="en-US" sz="1400" dirty="0" smtClean="0"/>
              <a:t>College</a:t>
            </a:r>
          </a:p>
          <a:p>
            <a:pPr marL="285750" indent="-285750">
              <a:spcBef>
                <a:spcPts val="336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Melanie Parker, </a:t>
            </a:r>
            <a:r>
              <a:rPr lang="en-US" sz="1400" dirty="0" smtClean="0"/>
              <a:t>MIT</a:t>
            </a:r>
          </a:p>
          <a:p>
            <a:pPr marL="285750" indent="-285750">
              <a:spcBef>
                <a:spcPts val="336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Mark Raikes, Grace </a:t>
            </a:r>
            <a:r>
              <a:rPr lang="en-US" sz="1400" dirty="0" smtClean="0"/>
              <a:t>College</a:t>
            </a:r>
          </a:p>
          <a:p>
            <a:pPr marL="285750" indent="-285750">
              <a:spcBef>
                <a:spcPts val="336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R. Samuel </a:t>
            </a:r>
            <a:r>
              <a:rPr lang="en-US" sz="1400" dirty="0" err="1"/>
              <a:t>Ratcliffe</a:t>
            </a:r>
            <a:r>
              <a:rPr lang="en-US" sz="1400" dirty="0"/>
              <a:t>, Virginia Military </a:t>
            </a:r>
            <a:r>
              <a:rPr lang="en-US" sz="1400" dirty="0" smtClean="0"/>
              <a:t>Institute</a:t>
            </a:r>
          </a:p>
          <a:p>
            <a:pPr marL="285750" indent="-285750">
              <a:spcBef>
                <a:spcPts val="336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Patricia Rose, University of </a:t>
            </a:r>
            <a:r>
              <a:rPr lang="en-US" sz="1400" dirty="0" smtClean="0"/>
              <a:t>Pennsylvania</a:t>
            </a:r>
          </a:p>
          <a:p>
            <a:pPr marL="285750" indent="-285750">
              <a:spcBef>
                <a:spcPts val="336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Mark </a:t>
            </a:r>
            <a:r>
              <a:rPr lang="en-US" sz="1400" dirty="0" err="1"/>
              <a:t>Schappert</a:t>
            </a:r>
            <a:r>
              <a:rPr lang="en-US" sz="1400" dirty="0"/>
              <a:t>, Le Moyne </a:t>
            </a:r>
            <a:r>
              <a:rPr lang="en-US" sz="1400" dirty="0" smtClean="0"/>
              <a:t>College</a:t>
            </a:r>
          </a:p>
          <a:p>
            <a:pPr marL="285750" indent="-285750">
              <a:spcBef>
                <a:spcPts val="336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Kelli Smith, University of Nebraska- </a:t>
            </a:r>
            <a:r>
              <a:rPr lang="en-US" sz="1400" dirty="0" smtClean="0"/>
              <a:t>Lincoln</a:t>
            </a:r>
          </a:p>
          <a:p>
            <a:pPr marL="285750" indent="-285750">
              <a:spcBef>
                <a:spcPts val="336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Renee </a:t>
            </a:r>
            <a:r>
              <a:rPr lang="en-US" sz="1400" dirty="0" err="1"/>
              <a:t>Starek</a:t>
            </a:r>
            <a:r>
              <a:rPr lang="en-US" sz="1400" dirty="0"/>
              <a:t>, Seton Hill </a:t>
            </a:r>
            <a:r>
              <a:rPr lang="en-US" sz="1400" dirty="0" smtClean="0"/>
              <a:t>University</a:t>
            </a:r>
          </a:p>
          <a:p>
            <a:pPr marL="285750" indent="-285750">
              <a:spcBef>
                <a:spcPts val="336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Gillian Steele, DePaul University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8230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70000" y="1828800"/>
            <a:ext cx="6629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  <a:latin typeface="Arial" charset="0"/>
              </a:rPr>
              <a:t>Edwin Koc</a:t>
            </a:r>
          </a:p>
          <a:p>
            <a:pPr marL="114300" lvl="1" algn="ctr"/>
            <a:endParaRPr lang="en-US" sz="1400" b="1" dirty="0">
              <a:solidFill>
                <a:schemeClr val="accent1"/>
              </a:solidFill>
              <a:latin typeface="Arial" charset="0"/>
            </a:endParaRPr>
          </a:p>
          <a:p>
            <a:pPr algn="ctr"/>
            <a:r>
              <a:rPr lang="en-US" sz="2600" b="1" dirty="0" smtClean="0">
                <a:latin typeface="Arial" charset="0"/>
              </a:rPr>
              <a:t>Director of Research, Public Policy and Legislative Affairs</a:t>
            </a:r>
            <a:endParaRPr lang="en-US" sz="2600" b="1" dirty="0">
              <a:latin typeface="Arial" charset="0"/>
            </a:endParaRPr>
          </a:p>
          <a:p>
            <a:pPr algn="ctr"/>
            <a:endParaRPr lang="en-US" sz="1400" b="1" dirty="0">
              <a:latin typeface="Arial" charset="0"/>
            </a:endParaRPr>
          </a:p>
          <a:p>
            <a:pPr algn="ctr"/>
            <a:r>
              <a:rPr lang="en-US" sz="2600" b="1" dirty="0">
                <a:latin typeface="Arial" charset="0"/>
              </a:rPr>
              <a:t>National Association of Colleges and Employers</a:t>
            </a:r>
          </a:p>
          <a:p>
            <a:pPr algn="ctr"/>
            <a:endParaRPr lang="en-US" sz="1400" dirty="0">
              <a:latin typeface="Arial" charset="0"/>
            </a:endParaRPr>
          </a:p>
          <a:p>
            <a:pPr algn="ctr"/>
            <a:r>
              <a:rPr lang="en-US" sz="2600" b="1" dirty="0">
                <a:latin typeface="Arial" charset="0"/>
              </a:rPr>
              <a:t>E-mail: </a:t>
            </a:r>
            <a:r>
              <a:rPr lang="en-US" sz="2600" b="1" dirty="0">
                <a:solidFill>
                  <a:schemeClr val="accent2"/>
                </a:solidFill>
                <a:latin typeface="Arial" charset="0"/>
                <a:hlinkClick r:id="rId2"/>
              </a:rPr>
              <a:t>ekoc@naceweb.org</a:t>
            </a:r>
            <a:endParaRPr lang="en-US" sz="2600" b="1" dirty="0">
              <a:solidFill>
                <a:schemeClr val="accent2"/>
              </a:solidFill>
              <a:latin typeface="Arial" charset="0"/>
            </a:endParaRPr>
          </a:p>
          <a:p>
            <a:pPr algn="ctr"/>
            <a:endParaRPr lang="en-US" sz="1400" b="1" dirty="0">
              <a:solidFill>
                <a:schemeClr val="accent2"/>
              </a:solidFill>
              <a:latin typeface="Arial" charset="0"/>
            </a:endParaRPr>
          </a:p>
          <a:p>
            <a:pPr algn="ctr"/>
            <a:r>
              <a:rPr lang="en-US" sz="2600" b="1" dirty="0">
                <a:latin typeface="Arial" charset="0"/>
                <a:hlinkClick r:id="rId3"/>
              </a:rPr>
              <a:t>www.naceweb.org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715000"/>
            <a:ext cx="1143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35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664797"/>
          </a:xfrm>
        </p:spPr>
        <p:txBody>
          <a:bodyPr>
            <a:normAutofit/>
          </a:bodyPr>
          <a:lstStyle/>
          <a:p>
            <a:r>
              <a:rPr lang="en-US" dirty="0" smtClean="0"/>
              <a:t>Legislation and Higher Education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981200"/>
            <a:ext cx="8382000" cy="341632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State Legislation tracking Higher Ed Outcomes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White House College Scorecard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Higher Education Act Reauthorization and Outcomes Reporting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President’s Proposal tying Performance Measures to Federal Funding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3620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r>
              <a:rPr lang="en-US" dirty="0" smtClean="0"/>
              <a:t>State Legislation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828800"/>
            <a:ext cx="8382000" cy="329936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Virginia, Tennessee, Arkansas, Texas– examples of states reporting outcomes by school</a:t>
            </a:r>
          </a:p>
          <a:p>
            <a:pPr marL="45720" indent="0">
              <a:buNone/>
            </a:pPr>
            <a:endParaRPr lang="en-US" sz="2600" dirty="0" smtClean="0"/>
          </a:p>
          <a:p>
            <a:r>
              <a:rPr lang="en-US" sz="2800" dirty="0" smtClean="0"/>
              <a:t>Employment and Salary statistics for graduates based on state unemployment data</a:t>
            </a:r>
          </a:p>
          <a:p>
            <a:pPr marL="45720" indent="0">
              <a:buNone/>
            </a:pPr>
            <a:endParaRPr lang="en-US" sz="2800" dirty="0" smtClean="0"/>
          </a:p>
          <a:p>
            <a:r>
              <a:rPr lang="en-US" sz="2800" dirty="0" smtClean="0"/>
              <a:t>Data aggregated and published by school and program</a:t>
            </a:r>
          </a:p>
          <a:p>
            <a:pPr lvl="1"/>
            <a:r>
              <a:rPr lang="en-US" sz="2600" dirty="0"/>
              <a:t>Example: </a:t>
            </a:r>
            <a:r>
              <a:rPr lang="en-US" sz="2600" dirty="0">
                <a:hlinkClick r:id="rId2"/>
              </a:rPr>
              <a:t>http://www.utsystem.edu/seekut</a:t>
            </a:r>
            <a:r>
              <a:rPr lang="en-US" sz="2600" dirty="0" smtClean="0">
                <a:hlinkClick r:id="rId2"/>
              </a:rPr>
              <a:t>/</a:t>
            </a:r>
            <a:endParaRPr lang="en-US" sz="2600" dirty="0" smtClean="0"/>
          </a:p>
          <a:p>
            <a:pPr marL="365760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953164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664797"/>
          </a:xfrm>
        </p:spPr>
        <p:txBody>
          <a:bodyPr>
            <a:normAutofit/>
          </a:bodyPr>
          <a:lstStyle/>
          <a:p>
            <a:r>
              <a:rPr lang="en-US" dirty="0" smtClean="0"/>
              <a:t>White House College Scorecard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676400"/>
            <a:ext cx="8382000" cy="45349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Purpose: </a:t>
            </a:r>
          </a:p>
          <a:p>
            <a:pPr lvl="1"/>
            <a:r>
              <a:rPr lang="en-US" sz="2400" dirty="0" smtClean="0"/>
              <a:t>To allow potential students and their families to compare a school against comparable institutions as to expected cost and potential economic return on investment</a:t>
            </a:r>
          </a:p>
          <a:p>
            <a:r>
              <a:rPr lang="en-US" sz="2800" dirty="0" smtClean="0"/>
              <a:t>Components:</a:t>
            </a:r>
          </a:p>
          <a:p>
            <a:pPr lvl="1"/>
            <a:r>
              <a:rPr lang="en-US" sz="2400" dirty="0" smtClean="0"/>
              <a:t>Costs</a:t>
            </a:r>
          </a:p>
          <a:p>
            <a:pPr lvl="1"/>
            <a:r>
              <a:rPr lang="en-US" sz="2400" dirty="0" smtClean="0"/>
              <a:t>Graduation</a:t>
            </a:r>
          </a:p>
          <a:p>
            <a:pPr lvl="1"/>
            <a:r>
              <a:rPr lang="en-US" sz="2400" dirty="0" smtClean="0"/>
              <a:t>Student Loan Repayment</a:t>
            </a:r>
          </a:p>
          <a:p>
            <a:pPr lvl="1"/>
            <a:r>
              <a:rPr lang="en-US" sz="2400" dirty="0" smtClean="0"/>
              <a:t>Student Loan Debt</a:t>
            </a:r>
          </a:p>
          <a:p>
            <a:pPr lvl="1"/>
            <a:r>
              <a:rPr lang="en-US" sz="2400" dirty="0" smtClean="0"/>
              <a:t>Earnings Potential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35995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82000" cy="466589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Intent: Identify colleges providing the “best value” and encourage colleges to improve</a:t>
            </a:r>
          </a:p>
          <a:p>
            <a:r>
              <a:rPr lang="en-US" sz="2800" dirty="0" smtClean="0"/>
              <a:t>College Rating System: To be developed by the Department of Education by 2015</a:t>
            </a:r>
          </a:p>
          <a:p>
            <a:pPr lvl="1"/>
            <a:r>
              <a:rPr lang="en-US" sz="2400" dirty="0" smtClean="0"/>
              <a:t>Access (e.g. % of students receiving Pell grants)</a:t>
            </a:r>
          </a:p>
          <a:p>
            <a:pPr lvl="1"/>
            <a:r>
              <a:rPr lang="en-US" sz="2400" dirty="0" smtClean="0"/>
              <a:t>Affordability (avg. tuition, scholarships, loan debt)</a:t>
            </a:r>
          </a:p>
          <a:p>
            <a:pPr lvl="1"/>
            <a:r>
              <a:rPr lang="en-US" sz="2400" dirty="0" smtClean="0"/>
              <a:t>Outcomes (graduation rates, earnings, advanced degrees)</a:t>
            </a:r>
          </a:p>
          <a:p>
            <a:r>
              <a:rPr lang="en-US" sz="2800" dirty="0" smtClean="0"/>
              <a:t>Base federal student aid on college performance measures by 2018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329595"/>
          </a:xfrm>
        </p:spPr>
        <p:txBody>
          <a:bodyPr>
            <a:normAutofit/>
          </a:bodyPr>
          <a:lstStyle/>
          <a:p>
            <a:r>
              <a:rPr lang="en-US" dirty="0" smtClean="0"/>
              <a:t>President Obama’s Proposed Aid-to-Performance Reforms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1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More or less essential to success?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Better or worse return on the investment?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Changing Value of the Degree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05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511595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Unemployment Rate Trends: </a:t>
            </a:r>
            <a:br>
              <a:rPr lang="en-US" dirty="0" smtClean="0"/>
            </a:br>
            <a:r>
              <a:rPr lang="en-US" dirty="0" smtClean="0"/>
              <a:t>20-24 year olds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3472" y="6430833"/>
            <a:ext cx="2835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BLS, Current Population Surveys</a:t>
            </a:r>
          </a:p>
        </p:txBody>
      </p:sp>
    </p:spTree>
    <p:extLst>
      <p:ext uri="{BB962C8B-B14F-4D97-AF65-F5344CB8AC3E}">
        <p14:creationId xmlns:p14="http://schemas.microsoft.com/office/powerpoint/2010/main" val="352702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573443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Income Trends by Degree Level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0402" y="6322367"/>
            <a:ext cx="4403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Pew Research, “The Rising Cost of Not Going to </a:t>
            </a:r>
            <a:r>
              <a:rPr lang="en-US" sz="1200" dirty="0" smtClean="0"/>
              <a:t>College”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3999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659</TotalTime>
  <Words>754</Words>
  <Application>Microsoft Office PowerPoint</Application>
  <PresentationFormat>On-screen Show (4:3)</PresentationFormat>
  <Paragraphs>157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Grid</vt:lpstr>
      <vt:lpstr>The Pressure for Outcomes Assessment and NACE First Destination Surveys</vt:lpstr>
      <vt:lpstr>Overview</vt:lpstr>
      <vt:lpstr>Legislation and Higher Education</vt:lpstr>
      <vt:lpstr>State Legislation</vt:lpstr>
      <vt:lpstr>White House College Scorecard</vt:lpstr>
      <vt:lpstr>President Obama’s Proposed Aid-to-Performance Reforms</vt:lpstr>
      <vt:lpstr>The Changing Value of the Degree</vt:lpstr>
      <vt:lpstr>Unemployment Rate Trends:  20-24 year olds </vt:lpstr>
      <vt:lpstr>Income Trends by Degree Level</vt:lpstr>
      <vt:lpstr>Underemployment Trends Young College Graduates</vt:lpstr>
      <vt:lpstr>Top Jobs for Young Graduates</vt:lpstr>
      <vt:lpstr>Job Openings vs. Graduates 2010 -2020</vt:lpstr>
      <vt:lpstr>Average Annual Change: Tuition vs. Starting Salary – 2001-2011</vt:lpstr>
      <vt:lpstr>Four-Year Average Tuition vs. Annual Income</vt:lpstr>
      <vt:lpstr>NACE Position on Reporting Outcomes</vt:lpstr>
      <vt:lpstr>NACE Position Statement (continued)</vt:lpstr>
      <vt:lpstr>NACE Standards: Five Key Principles and Assumptions</vt:lpstr>
      <vt:lpstr>NACE Standards: Important Concepts</vt:lpstr>
      <vt:lpstr>NACE Standards: Next Steps</vt:lpstr>
      <vt:lpstr>NACE First Destination Task Force Members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Pressure for Outcomes Assessment and First Destination Surveys</dc:title>
  <dc:creator>Ed Koc</dc:creator>
  <cp:lastModifiedBy>Ed Koc</cp:lastModifiedBy>
  <cp:revision>19</cp:revision>
  <dcterms:created xsi:type="dcterms:W3CDTF">2014-10-29T10:34:26Z</dcterms:created>
  <dcterms:modified xsi:type="dcterms:W3CDTF">2014-11-06T16:28:54Z</dcterms:modified>
</cp:coreProperties>
</file>